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6" r:id="rId3"/>
    <p:sldId id="258" r:id="rId4"/>
    <p:sldId id="277" r:id="rId5"/>
    <p:sldId id="274" r:id="rId6"/>
    <p:sldId id="273" r:id="rId7"/>
    <p:sldId id="275" r:id="rId8"/>
    <p:sldId id="278" r:id="rId9"/>
    <p:sldId id="279" r:id="rId10"/>
    <p:sldId id="259" r:id="rId11"/>
    <p:sldId id="260" r:id="rId12"/>
    <p:sldId id="261" r:id="rId13"/>
    <p:sldId id="262" r:id="rId14"/>
    <p:sldId id="263" r:id="rId15"/>
    <p:sldId id="283" r:id="rId16"/>
    <p:sldId id="267" r:id="rId17"/>
    <p:sldId id="287" r:id="rId18"/>
    <p:sldId id="292" r:id="rId19"/>
    <p:sldId id="293" r:id="rId20"/>
    <p:sldId id="288" r:id="rId21"/>
    <p:sldId id="294" r:id="rId22"/>
    <p:sldId id="297" r:id="rId23"/>
    <p:sldId id="298" r:id="rId24"/>
    <p:sldId id="269" r:id="rId25"/>
    <p:sldId id="270" r:id="rId26"/>
    <p:sldId id="271" r:id="rId27"/>
    <p:sldId id="289" r:id="rId28"/>
    <p:sldId id="299" r:id="rId29"/>
    <p:sldId id="300" r:id="rId30"/>
    <p:sldId id="301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E2EF0-1121-491E-90AD-018DA910E4DD}" type="datetimeFigureOut">
              <a:rPr lang="pt-BR" smtClean="0"/>
              <a:pPr/>
              <a:t>22/10/2020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FEDB1-5762-4B1F-B2D3-367556BA50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3600" dirty="0" smtClean="0"/>
              <a:t>	</a:t>
            </a:r>
          </a:p>
          <a:p>
            <a:pPr algn="ctr">
              <a:buNone/>
            </a:pPr>
            <a:r>
              <a:rPr lang="pt-BR" sz="5400" b="1" dirty="0" smtClean="0"/>
              <a:t>JOÃO BATISTA</a:t>
            </a:r>
          </a:p>
          <a:p>
            <a:pPr>
              <a:buNone/>
            </a:pPr>
            <a:endParaRPr lang="pt-BR" sz="3600" dirty="0" smtClean="0"/>
          </a:p>
          <a:p>
            <a:pPr algn="ctr">
              <a:buNone/>
            </a:pPr>
            <a:r>
              <a:rPr lang="pt-BR" sz="3600" dirty="0" smtClean="0"/>
              <a:t>		</a:t>
            </a:r>
            <a:r>
              <a:rPr lang="pt-BR" sz="4800" dirty="0" smtClean="0"/>
              <a:t>O </a:t>
            </a:r>
            <a:r>
              <a:rPr lang="pt-BR" sz="4800" dirty="0"/>
              <a:t>que vem na nossa imaginação quando se fala em João Batista</a:t>
            </a:r>
            <a:r>
              <a:rPr lang="pt-BR" sz="4800" dirty="0" smtClean="0"/>
              <a:t>?</a:t>
            </a:r>
            <a:endParaRPr lang="pt-BR" sz="3600" dirty="0" smtClean="0"/>
          </a:p>
          <a:p>
            <a:pPr>
              <a:buNone/>
            </a:pPr>
            <a:endParaRPr lang="pt-BR" sz="3600" dirty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São João Batista: precursor e popular – CNBB – Nordest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472" y="2092665"/>
            <a:ext cx="4000528" cy="4765335"/>
          </a:xfrm>
          <a:prstGeom prst="rect">
            <a:avLst/>
          </a:prstGeom>
          <a:noFill/>
        </p:spPr>
      </p:pic>
      <p:pic>
        <p:nvPicPr>
          <p:cNvPr id="1028" name="Picture 4" descr="São João Batista, o precursor de Jesus Cristo « Paróquia Porciúncula de  Sant'a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0"/>
            <a:ext cx="4357686" cy="2114550"/>
          </a:xfrm>
          <a:prstGeom prst="rect">
            <a:avLst/>
          </a:prstGeom>
          <a:noFill/>
        </p:spPr>
      </p:pic>
      <p:pic>
        <p:nvPicPr>
          <p:cNvPr id="1026" name="Picture 2" descr="João Batista Pregando no Deserto (2) | Imagens Bíblic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1"/>
            <a:ext cx="5143504" cy="68654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286380" y="1571612"/>
            <a:ext cx="342902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 Virgem das Rochas </a:t>
            </a:r>
            <a:endParaRPr kumimoji="0" lang="pt-B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1485</a:t>
            </a:r>
            <a:endParaRPr kumimoji="0" lang="pt-B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Leonardo da Vinci</a:t>
            </a:r>
            <a:endParaRPr kumimoji="0" lang="pt-B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7" name="Imagem 6" descr="Virgem das Rochas - 1,90 m x 1,10 m - Louvre, Pari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435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57224" y="785794"/>
            <a:ext cx="3714776" cy="53403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4000" dirty="0" smtClean="0"/>
              <a:t>A Virgem das </a:t>
            </a:r>
          </a:p>
          <a:p>
            <a:pPr>
              <a:buNone/>
            </a:pPr>
            <a:r>
              <a:rPr lang="pt-BR" sz="4000" dirty="0" smtClean="0"/>
              <a:t>Rochas</a:t>
            </a:r>
          </a:p>
          <a:p>
            <a:pPr>
              <a:buNone/>
            </a:pPr>
            <a:r>
              <a:rPr lang="pt-BR" sz="4000" dirty="0" smtClean="0"/>
              <a:t>1486</a:t>
            </a:r>
          </a:p>
          <a:p>
            <a:pPr>
              <a:buNone/>
            </a:pPr>
            <a:r>
              <a:rPr lang="pt-BR" sz="4000" dirty="0" smtClean="0"/>
              <a:t>Leonardo da </a:t>
            </a:r>
          </a:p>
          <a:p>
            <a:pPr>
              <a:buNone/>
            </a:pPr>
            <a:r>
              <a:rPr lang="pt-BR" sz="4000" dirty="0" smtClean="0"/>
              <a:t>Vinci</a:t>
            </a:r>
            <a:endParaRPr lang="pt-BR" sz="4000" dirty="0"/>
          </a:p>
        </p:txBody>
      </p:sp>
      <p:pic>
        <p:nvPicPr>
          <p:cNvPr id="1026" name="Picture 2" descr="File:Leonardo da Vinci Virgin of the Rocks (National Gallery London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5780" y="20544"/>
            <a:ext cx="4432950" cy="6837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5300" b="1" dirty="0" smtClean="0"/>
              <a:t>Contexto: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“Lucas situa a atividade de João Batista no 15º ano do governo de Tibério, imperador de Roma. Tibério foi imperador de 14 a 37 depois de Cristo. No ano 63 antes de Cristo, o império romano tinha invadido a Palestina, impondo ao povo uma dura escravidão. As revoltas populares se sucediam, uma depois da outra, sobretudo na </a:t>
            </a:r>
            <a:r>
              <a:rPr lang="pt-BR" dirty="0" err="1" smtClean="0"/>
              <a:t>Galileia</a:t>
            </a:r>
            <a:r>
              <a:rPr lang="pt-BR" dirty="0" smtClean="0"/>
              <a:t>, mas foram duramente reprimidas”. </a:t>
            </a:r>
          </a:p>
          <a:p>
            <a:pPr algn="r">
              <a:buNone/>
            </a:pPr>
            <a:r>
              <a:rPr lang="pt-BR" dirty="0" smtClean="0"/>
              <a:t>(Carlos </a:t>
            </a:r>
            <a:r>
              <a:rPr lang="pt-BR" dirty="0" err="1" smtClean="0"/>
              <a:t>Mesters</a:t>
            </a:r>
            <a:r>
              <a:rPr lang="pt-BR" dirty="0" smtClean="0"/>
              <a:t>)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600" dirty="0" smtClean="0"/>
              <a:t>“De 4 antes a 6 depois de Cristo, durante o governo de </a:t>
            </a:r>
            <a:r>
              <a:rPr lang="pt-BR" sz="3600" dirty="0" err="1" smtClean="0"/>
              <a:t>Arquelau</a:t>
            </a:r>
            <a:r>
              <a:rPr lang="pt-BR" sz="3600" dirty="0" smtClean="0"/>
              <a:t>, a violência estourou na </a:t>
            </a:r>
            <a:r>
              <a:rPr lang="pt-BR" sz="3600" dirty="0" err="1" smtClean="0"/>
              <a:t>Judeia</a:t>
            </a:r>
            <a:r>
              <a:rPr lang="pt-BR" sz="3600" dirty="0" smtClean="0"/>
              <a:t>. Este fato levou José e Maria a voltarem para Nazaré na </a:t>
            </a:r>
            <a:r>
              <a:rPr lang="pt-BR" sz="3600" dirty="0" err="1" smtClean="0"/>
              <a:t>Galileia</a:t>
            </a:r>
            <a:r>
              <a:rPr lang="pt-BR" sz="3600" dirty="0" smtClean="0"/>
              <a:t>”.</a:t>
            </a:r>
          </a:p>
          <a:p>
            <a:pPr>
              <a:buNone/>
            </a:pPr>
            <a:r>
              <a:rPr lang="pt-BR" sz="3600" dirty="0" smtClean="0"/>
              <a:t>	</a:t>
            </a:r>
          </a:p>
          <a:p>
            <a:pPr>
              <a:buNone/>
            </a:pPr>
            <a:r>
              <a:rPr lang="pt-BR" sz="3600" dirty="0" smtClean="0"/>
              <a:t>	“No ano 6, </a:t>
            </a:r>
            <a:r>
              <a:rPr lang="pt-BR" sz="3600" dirty="0" err="1" smtClean="0"/>
              <a:t>Arquelau</a:t>
            </a:r>
            <a:r>
              <a:rPr lang="pt-BR" sz="3600" dirty="0" smtClean="0"/>
              <a:t> foi deposto e a </a:t>
            </a:r>
            <a:r>
              <a:rPr lang="pt-BR" sz="3600" dirty="0" err="1" smtClean="0"/>
              <a:t>Judeia</a:t>
            </a:r>
            <a:r>
              <a:rPr lang="pt-BR" sz="3600" dirty="0" smtClean="0"/>
              <a:t> foi transformada numa província romana com procurador diretamente nomeado pelo imperador de Roma. </a:t>
            </a:r>
          </a:p>
          <a:p>
            <a:pPr algn="r">
              <a:buNone/>
            </a:pPr>
            <a:r>
              <a:rPr lang="pt-BR" sz="3600" dirty="0" smtClean="0"/>
              <a:t>(Carlos </a:t>
            </a:r>
            <a:r>
              <a:rPr lang="pt-BR" sz="3600" dirty="0" err="1" smtClean="0"/>
              <a:t>Mesters</a:t>
            </a:r>
            <a:r>
              <a:rPr lang="pt-BR" sz="3600" dirty="0" smtClean="0"/>
              <a:t>)</a:t>
            </a:r>
            <a:endParaRPr lang="pt-BR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“Pilatos foi um destes procuradores. Governou do ano 26 a 36. Esta mudança no regime político trouxe certa calma, mas as revoltas esporádicas, e a imediata repressão romana , lembravam a extrema gravidade da situação”. </a:t>
            </a:r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 smtClean="0"/>
              <a:t>	“É nesse contexto que, em torno do ano 28 depois de Cristo, João Batista aparece anunciando um batismo de arrependimento para o perdão dos pecados”.</a:t>
            </a:r>
          </a:p>
          <a:p>
            <a:pPr algn="r">
              <a:buNone/>
            </a:pPr>
            <a:r>
              <a:rPr lang="pt-BR" dirty="0" smtClean="0"/>
              <a:t>(Carlos </a:t>
            </a:r>
            <a:r>
              <a:rPr lang="pt-BR" dirty="0" err="1" smtClean="0"/>
              <a:t>Mesters</a:t>
            </a:r>
            <a:r>
              <a:rPr lang="pt-BR" dirty="0" smtClean="0"/>
              <a:t>)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sz="5300" b="1" dirty="0" smtClean="0"/>
              <a:t>Quem era João Batista?</a:t>
            </a:r>
            <a:r>
              <a:rPr lang="pt-BR" sz="5300" dirty="0" smtClean="0"/>
              <a:t/>
            </a:r>
            <a:br>
              <a:rPr lang="pt-BR" sz="5300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t-BR" sz="3600" dirty="0" err="1" smtClean="0"/>
              <a:t>Xabier</a:t>
            </a:r>
            <a:r>
              <a:rPr lang="pt-BR" sz="3600" dirty="0" smtClean="0"/>
              <a:t> </a:t>
            </a:r>
            <a:r>
              <a:rPr lang="pt-BR" sz="3600" dirty="0" err="1" smtClean="0"/>
              <a:t>Pikazo</a:t>
            </a:r>
            <a:r>
              <a:rPr lang="pt-BR" sz="3600" dirty="0" smtClean="0"/>
              <a:t> citando Flavio </a:t>
            </a:r>
            <a:r>
              <a:rPr lang="pt-BR" sz="3600" dirty="0" err="1" smtClean="0"/>
              <a:t>Josefo</a:t>
            </a:r>
            <a:r>
              <a:rPr lang="pt-BR" sz="3600" dirty="0" smtClean="0"/>
              <a:t> </a:t>
            </a:r>
            <a:r>
              <a:rPr lang="pt-BR" sz="3600" i="1" dirty="0" smtClean="0"/>
              <a:t>{</a:t>
            </a:r>
            <a:r>
              <a:rPr lang="pt-BR" sz="3600" i="1" dirty="0" err="1" smtClean="0"/>
              <a:t>Antigüedades</a:t>
            </a:r>
            <a:r>
              <a:rPr lang="pt-BR" sz="3600" i="1" dirty="0" smtClean="0"/>
              <a:t> </a:t>
            </a:r>
            <a:r>
              <a:rPr lang="pt-BR" sz="3600" i="1" dirty="0" err="1" smtClean="0"/>
              <a:t>judías</a:t>
            </a:r>
            <a:r>
              <a:rPr lang="pt-BR" sz="3600" i="1" dirty="0" smtClean="0"/>
              <a:t> </a:t>
            </a:r>
            <a:r>
              <a:rPr lang="pt-BR" sz="3600" dirty="0" smtClean="0"/>
              <a:t>XVIII, 118 s) diz:</a:t>
            </a:r>
          </a:p>
          <a:p>
            <a:pPr>
              <a:buNone/>
            </a:pPr>
            <a:endParaRPr lang="pt-BR" dirty="0" smtClean="0"/>
          </a:p>
          <a:p>
            <a:pPr lvl="0">
              <a:buNone/>
            </a:pPr>
            <a:r>
              <a:rPr lang="pt-BR" dirty="0" smtClean="0"/>
              <a:t>	</a:t>
            </a:r>
            <a:r>
              <a:rPr lang="pt-BR" sz="4000" dirty="0" smtClean="0"/>
              <a:t>a) João era um homem de bem que convidava aos judeus a serem bons entre si e piedosos com respeito a Deus; </a:t>
            </a:r>
            <a:endParaRPr lang="pt-BR" dirty="0" smtClean="0"/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pt-BR" dirty="0" smtClean="0"/>
              <a:t>	</a:t>
            </a:r>
            <a:r>
              <a:rPr lang="pt-BR" sz="3600" dirty="0" smtClean="0"/>
              <a:t>b) Seu gesto distintivo era o batismo que consistia em uma purificação do corpo depois que a alma se havia purificado previamente pela justiça; </a:t>
            </a:r>
          </a:p>
          <a:p>
            <a:pPr lvl="0">
              <a:buNone/>
            </a:pPr>
            <a:endParaRPr lang="pt-BR" sz="3600" dirty="0" smtClean="0"/>
          </a:p>
          <a:p>
            <a:pPr lvl="0">
              <a:buNone/>
            </a:pPr>
            <a:r>
              <a:rPr lang="pt-BR" sz="3600" dirty="0" smtClean="0"/>
              <a:t>	c) Sua palavra e sua conduta atraíram a muitos, de tal modo que Herodes, temendo um levantamento, lhe prendeu e executou.</a:t>
            </a:r>
            <a:endParaRPr lang="pt-BR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800" b="1" dirty="0" smtClean="0"/>
              <a:t/>
            </a:r>
            <a:br>
              <a:rPr lang="pt-BR" sz="3800" b="1" dirty="0" smtClean="0"/>
            </a:br>
            <a:r>
              <a:rPr lang="pt-BR" sz="3800" b="1" dirty="0" smtClean="0"/>
              <a:t>Os </a:t>
            </a:r>
            <a:r>
              <a:rPr lang="pt-BR" sz="3800" b="1" dirty="0"/>
              <a:t>quatro evangelhos falam de João Batista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b="1" i="1" dirty="0" smtClean="0"/>
              <a:t>	Lucas </a:t>
            </a:r>
            <a:r>
              <a:rPr lang="pt-BR" b="1" i="1" dirty="0"/>
              <a:t>1. 13 e 14</a:t>
            </a:r>
            <a:endParaRPr lang="pt-BR" dirty="0"/>
          </a:p>
          <a:p>
            <a:pPr>
              <a:buNone/>
            </a:pPr>
            <a:r>
              <a:rPr lang="pt-BR" i="1" dirty="0" smtClean="0"/>
              <a:t>	</a:t>
            </a:r>
            <a:r>
              <a:rPr lang="pt-BR" sz="3600" i="1" dirty="0" smtClean="0"/>
              <a:t>“</a:t>
            </a:r>
            <a:r>
              <a:rPr lang="pt-BR" sz="3600" i="1" dirty="0"/>
              <a:t>Mas o anjo lhe disse: — Não tenha medo, Zacarias, pois Deus ouviu a sua oração! A sua esposa vai ter um filho, e você porá nele o nome de João. O nascimento dele vai trazer alegria e felicidade para você e para muita gente”,</a:t>
            </a:r>
            <a:endParaRPr lang="pt-BR" dirty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b="1" i="1" dirty="0" smtClean="0"/>
              <a:t>	Lucas </a:t>
            </a:r>
            <a:r>
              <a:rPr lang="pt-BR" b="1" i="1" dirty="0"/>
              <a:t>1. 17</a:t>
            </a:r>
            <a:endParaRPr lang="pt-BR" dirty="0"/>
          </a:p>
          <a:p>
            <a:pPr>
              <a:buNone/>
            </a:pPr>
            <a:r>
              <a:rPr lang="pt-BR" i="1" dirty="0" smtClean="0"/>
              <a:t>	</a:t>
            </a:r>
            <a:r>
              <a:rPr lang="pt-BR" sz="4000" i="1" dirty="0" smtClean="0"/>
              <a:t>“</a:t>
            </a:r>
            <a:r>
              <a:rPr lang="pt-BR" sz="4000" i="1" dirty="0"/>
              <a:t>Ele será mandado por Deus como mensageiro e será forte e poderoso como o profeta Elias. Ele fará com que pais e filhos façam as pazes e que os desobedientes voltem a andar no caminho direito. E conseguirá preparar o povo de Israel para a vinda do Senhor”.</a:t>
            </a:r>
            <a:endParaRPr lang="pt-BR" dirty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i="1" dirty="0" smtClean="0"/>
              <a:t>	</a:t>
            </a:r>
            <a:r>
              <a:rPr lang="pt-BR" b="1" i="1" dirty="0"/>
              <a:t>Mateus 3. 1 a 4</a:t>
            </a:r>
            <a:endParaRPr lang="pt-BR" dirty="0"/>
          </a:p>
          <a:p>
            <a:pPr>
              <a:buNone/>
            </a:pPr>
            <a:r>
              <a:rPr lang="pt-BR" i="1" dirty="0" smtClean="0"/>
              <a:t>“</a:t>
            </a:r>
            <a:r>
              <a:rPr lang="pt-BR" i="1" dirty="0"/>
              <a:t>Naquele tempo João Batista foi para o deserto da Judéia e começou a pregar, dizendo: — Arrependam-se dos seus pecados porque o Reino do Céu está perto!  A respeito de João, o profeta Isaías tinha escrito o seguinte: “Alguém está gritando no deserto: Preparem o caminho para o Senhor passar! Abram estradas retas para ele!” João usava uma roupa feita de pêlos de camelo e um cinto de couro e comia gafanhotos e mel do mato”.</a:t>
            </a:r>
            <a:endParaRPr lang="pt-BR" b="1" dirty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b="1" i="1" dirty="0" smtClean="0"/>
              <a:t>Marcos 1. 2 a 5</a:t>
            </a:r>
            <a:endParaRPr lang="pt-BR" dirty="0" smtClean="0"/>
          </a:p>
          <a:p>
            <a:pPr>
              <a:buNone/>
            </a:pPr>
            <a:r>
              <a:rPr lang="pt-BR" i="1" dirty="0" smtClean="0"/>
              <a:t>	</a:t>
            </a:r>
            <a:r>
              <a:rPr lang="pt-BR" sz="3500" i="1" dirty="0" smtClean="0"/>
              <a:t>“Conforme está escrito na profecia de Isaías: Eis aí envio diante da tua face o meu mensageiro, o qual preparará o teu caminho; voz do que clama no deserto: Preparai o caminho do Senhor, endireitai as suas veredas; apareceu João Batista no deserto, pregando batismo de arrependimento para remissão de pecados. Saíam a ter com ele toda a província da </a:t>
            </a:r>
            <a:r>
              <a:rPr lang="pt-BR" sz="3500" i="1" dirty="0" err="1" smtClean="0"/>
              <a:t>Judeia</a:t>
            </a:r>
            <a:r>
              <a:rPr lang="pt-BR" sz="3500" i="1" dirty="0" smtClean="0"/>
              <a:t> e todos os habitantes de Jerusalém; e, confessando os seus pecados, eram batizados por ele no rio Jordão”.</a:t>
            </a:r>
            <a:r>
              <a:rPr lang="pt-BR" i="1" dirty="0" smtClean="0"/>
              <a:t/>
            </a:r>
            <a:br>
              <a:rPr lang="pt-BR" i="1" dirty="0" smtClean="0"/>
            </a:br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>
              <a:buNone/>
            </a:pPr>
            <a:r>
              <a:rPr lang="pt-BR" b="1" i="1" dirty="0" smtClean="0"/>
              <a:t>	João 1. 6 a 9</a:t>
            </a:r>
            <a:endParaRPr lang="pt-BR" dirty="0" smtClean="0"/>
          </a:p>
          <a:p>
            <a:pPr>
              <a:buNone/>
            </a:pPr>
            <a:r>
              <a:rPr lang="pt-BR" i="1" dirty="0" smtClean="0"/>
              <a:t>	</a:t>
            </a:r>
            <a:r>
              <a:rPr lang="pt-BR" sz="3600" i="1" dirty="0" smtClean="0"/>
              <a:t>“Houve um homem chamado João, que foi enviado por Deus para falar a respeito da luz. Ele veio para que por meio dele todos pudessem ouvir a mensagem e crer nela. João não era a luz, mas veio para falar a respeito da luz, a luz verdadeira que veio ao mundo e ilumina todas as pessoas”.</a:t>
            </a: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71504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dirty="0" err="1" smtClean="0"/>
              <a:t>Xabier</a:t>
            </a:r>
            <a:r>
              <a:rPr lang="pt-BR" dirty="0" smtClean="0"/>
              <a:t> </a:t>
            </a:r>
            <a:r>
              <a:rPr lang="pt-BR" dirty="0" err="1" smtClean="0"/>
              <a:t>Pikazo</a:t>
            </a:r>
            <a:r>
              <a:rPr lang="pt-BR" dirty="0" smtClean="0"/>
              <a:t> diz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“</a:t>
            </a:r>
            <a:r>
              <a:rPr lang="pt-BR" sz="3600" dirty="0" smtClean="0"/>
              <a:t>Segundo os evangelhos, João não expõe uma moral mais ou menos rígida, mas anuncia O juízo de Deus sobre Israel e o mundo”.</a:t>
            </a:r>
          </a:p>
          <a:p>
            <a:pPr>
              <a:buNone/>
            </a:pPr>
            <a:endParaRPr lang="pt-BR" sz="2000" dirty="0" smtClean="0"/>
          </a:p>
          <a:p>
            <a:pPr>
              <a:buNone/>
            </a:pPr>
            <a:r>
              <a:rPr lang="pt-BR" sz="3600" dirty="0" smtClean="0"/>
              <a:t>	“Ele se levantou contra o </a:t>
            </a:r>
            <a:r>
              <a:rPr lang="pt-BR" sz="3600" dirty="0" err="1" smtClean="0"/>
              <a:t>triunfalismo</a:t>
            </a:r>
            <a:r>
              <a:rPr lang="pt-BR" sz="3600" dirty="0" smtClean="0"/>
              <a:t> nacional e religioso dos judeus”. </a:t>
            </a:r>
          </a:p>
          <a:p>
            <a:pPr>
              <a:buNone/>
            </a:pPr>
            <a:endParaRPr lang="pt-BR" sz="2000" dirty="0" smtClean="0"/>
          </a:p>
          <a:p>
            <a:pPr>
              <a:buNone/>
            </a:pPr>
            <a:r>
              <a:rPr lang="pt-BR" sz="3600" dirty="0" smtClean="0"/>
              <a:t>	“Diante desse juízo desaparecem todas as diferenças. Ninguém pode se proteger dizendo que é o filho de Abraão”. </a:t>
            </a:r>
          </a:p>
          <a:p>
            <a:pPr>
              <a:buNone/>
            </a:pPr>
            <a:endParaRPr lang="pt-BR" sz="3600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sz="4000" dirty="0" smtClean="0"/>
              <a:t>	</a:t>
            </a:r>
            <a:r>
              <a:rPr lang="pt-BR" sz="4000" b="1" dirty="0" smtClean="0"/>
              <a:t>Como era compreendido esse anúncio do batismo de arrependimento e perdão dos pecados naquele tempo? </a:t>
            </a:r>
          </a:p>
          <a:p>
            <a:endParaRPr lang="pt-BR" sz="4000" b="1" dirty="0" smtClean="0"/>
          </a:p>
          <a:p>
            <a:pPr>
              <a:buNone/>
            </a:pPr>
            <a:r>
              <a:rPr lang="pt-BR" sz="4000" b="1" dirty="0" smtClean="0"/>
              <a:t>	Qual a relação desse anúncio com a situação que estavam experimentando?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Porque Jesus só começa a sua pregação após a prisão de João?</a:t>
            </a:r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 smtClean="0"/>
              <a:t>	Jesus foi discípulo de João e tomou consciência de sua missão no seu batismo?</a:t>
            </a:r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 smtClean="0"/>
              <a:t>	Paulo Nogueira considera como uma possibilidade.</a:t>
            </a:r>
          </a:p>
          <a:p>
            <a:pPr>
              <a:buNone/>
            </a:pPr>
            <a:r>
              <a:rPr lang="pt-BR" dirty="0" smtClean="0"/>
              <a:t> </a:t>
            </a:r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4348" y="857232"/>
            <a:ext cx="7972452" cy="526893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600" dirty="0" smtClean="0"/>
              <a:t>“Numa de suas viagens a Jerusalém, Jesus procura contato com o profeta penitencial, que batiza num dos baixios do rio Jordão (do lado direito de quem vem de Jerusalém). Ali fica impressionado com o homem, que grita: “quem tem duas camisas, dê uma”; “quem tem comida, compartilhe”; “não explorem as pessoas”. (Eduardo </a:t>
            </a:r>
            <a:r>
              <a:rPr lang="pt-BR" sz="3600" dirty="0" err="1" smtClean="0"/>
              <a:t>Hoornaert</a:t>
            </a:r>
            <a:r>
              <a:rPr lang="pt-BR" sz="3600" dirty="0" smtClean="0"/>
              <a:t>)</a:t>
            </a:r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800" dirty="0" smtClean="0"/>
              <a:t>“Jesus apresenta-se para colaborar com João Batista. Doravante são dois “Batistas”, e ambos contam com discípulos”. </a:t>
            </a:r>
            <a:r>
              <a:rPr lang="pt-BR" sz="3600" dirty="0" smtClean="0"/>
              <a:t>(Eduardo </a:t>
            </a:r>
            <a:r>
              <a:rPr lang="pt-BR" sz="3600" dirty="0" err="1" smtClean="0"/>
              <a:t>Hoornaert</a:t>
            </a:r>
            <a:r>
              <a:rPr lang="pt-BR" sz="3600" dirty="0" smtClean="0"/>
              <a:t>)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0546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 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sz="4000" dirty="0" smtClean="0"/>
              <a:t>“Jesus foi um discípulo de João Batista. Suas relações com o austero pregador do deserto modelou sua personalidade humana e religiosa e constituem um momento imprescindível de sua origem”. </a:t>
            </a:r>
          </a:p>
          <a:p>
            <a:pPr algn="r">
              <a:buNone/>
            </a:pPr>
            <a:r>
              <a:rPr lang="pt-BR" dirty="0" smtClean="0"/>
              <a:t>(</a:t>
            </a:r>
            <a:r>
              <a:rPr lang="pt-BR" dirty="0" err="1" smtClean="0"/>
              <a:t>Xabier</a:t>
            </a:r>
            <a:r>
              <a:rPr lang="pt-BR" dirty="0" smtClean="0"/>
              <a:t> </a:t>
            </a:r>
            <a:r>
              <a:rPr lang="pt-BR" dirty="0" err="1" smtClean="0"/>
              <a:t>Pikazo</a:t>
            </a:r>
            <a:r>
              <a:rPr lang="pt-BR" dirty="0" smtClean="0"/>
              <a:t>)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400" dirty="0" smtClean="0"/>
              <a:t>Mas, “Fica claro: Jesus não pensa como João Batista. Ele não dá valor a jejum, bebida, comida, regulamentos e observâncias legais. Para vinho novo, odres novos”. </a:t>
            </a:r>
            <a:r>
              <a:rPr lang="pt-BR" dirty="0" smtClean="0"/>
              <a:t>(Eduardo </a:t>
            </a:r>
            <a:r>
              <a:rPr lang="pt-BR" dirty="0" err="1" smtClean="0"/>
              <a:t>Hoornaert</a:t>
            </a:r>
            <a:r>
              <a:rPr lang="pt-BR" dirty="0" smtClean="0"/>
              <a:t>)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000" dirty="0" smtClean="0"/>
              <a:t>“Enquanto a mensagem de João era centrada no arrependimento, perdão dos pecados e juízo de Deus, a mensagem de Jesus se centra fundamentalmente na presença do reino. O reino se aproxima, o reino está chegando”.</a:t>
            </a:r>
            <a:endParaRPr lang="pt-B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000" dirty="0" smtClean="0"/>
              <a:t>“O Deus não é, portanto, o juiz que vem recolher seu pagamento; o Senhor autoritário, dominante, ditador, mas pelas palavras e gestos de Jesus, Deus se apresenta como um poder que ama aos homens, como força que libera, como pai em quem se pode confiar e que nos abre um campo novo de esperança”.</a:t>
            </a: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 algn="ctr">
              <a:buNone/>
            </a:pPr>
            <a:r>
              <a:rPr lang="pt-BR" dirty="0" smtClean="0"/>
              <a:t>	</a:t>
            </a:r>
            <a:r>
              <a:rPr lang="pt-BR" sz="4800" b="1" dirty="0" smtClean="0"/>
              <a:t>A pregação de João foi cristianizada?</a:t>
            </a:r>
            <a:endParaRPr lang="pt-BR" sz="4400" b="1" dirty="0" smtClean="0"/>
          </a:p>
          <a:p>
            <a:pPr>
              <a:buNone/>
            </a:pPr>
            <a:r>
              <a:rPr lang="pt-BR" sz="4400" dirty="0" smtClean="0"/>
              <a:t>	</a:t>
            </a:r>
          </a:p>
          <a:p>
            <a:pPr>
              <a:buNone/>
            </a:pPr>
            <a:r>
              <a:rPr lang="pt-BR" sz="4400" dirty="0" smtClean="0"/>
              <a:t>	Paulo Nogueira supõe que sim.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400" dirty="0" smtClean="0"/>
              <a:t>“O mais provável é que João tenha anunciado o Messias, ou mesmo a vinda de Deus (“o que é mais forte do que eu”), para executar o juízo (o “batismo com fogo”).</a:t>
            </a: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400" dirty="0" smtClean="0"/>
              <a:t>“Os cristãos, por sua vez, transformam “o mais forte” em Jesus e seu batismo em um ritual preparatório para o batismo com o Espírito Santo, o verdadeiro batismo de fogo”.</a:t>
            </a: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dirty="0" smtClean="0"/>
              <a:t>	</a:t>
            </a:r>
            <a:r>
              <a:rPr lang="pt-BR" sz="4800" dirty="0" smtClean="0"/>
              <a:t>Até os anos 50, se encontravam discípulos de João Batista que acreditavam que o batismo que Jesus experimentou era suficiente para a salvação deles. </a:t>
            </a:r>
          </a:p>
          <a:p>
            <a:pPr algn="ctr">
              <a:buNone/>
            </a:pPr>
            <a:r>
              <a:rPr lang="pt-BR" sz="4800" dirty="0" smtClean="0"/>
              <a:t>Atos 18 e 19</a:t>
            </a:r>
            <a:endParaRPr lang="pt-B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 smtClean="0"/>
              <a:t>Para pensar</a:t>
            </a:r>
            <a:endParaRPr lang="pt-BR" sz="54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O que trazemos no nosso imaginário interfere na compreensão de quem foi João Batista e do cristianismo em geral;</a:t>
            </a:r>
          </a:p>
          <a:p>
            <a:pPr>
              <a:buNone/>
            </a:pPr>
            <a:endParaRPr lang="pt-BR" sz="900" dirty="0" smtClean="0"/>
          </a:p>
          <a:p>
            <a:r>
              <a:rPr lang="pt-BR" dirty="0" smtClean="0"/>
              <a:t>As informações são escassas;</a:t>
            </a:r>
          </a:p>
          <a:p>
            <a:endParaRPr lang="pt-BR" sz="800" dirty="0" smtClean="0"/>
          </a:p>
          <a:p>
            <a:r>
              <a:rPr lang="pt-BR" dirty="0" smtClean="0"/>
              <a:t>O conhecimento de alguns aspectos do contexto e outros estudos ajudam a fazer uma leitura crítica das informações que costumamos receber e assumimos como verdade.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Fontes de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pt-BR" b="1" dirty="0" smtClean="0"/>
              <a:t>NOGUEIRA</a:t>
            </a:r>
            <a:r>
              <a:rPr lang="pt-BR" dirty="0" smtClean="0"/>
              <a:t>, Paulo Augusto de Souza. Breve história das Origens do Cristianismo. Aparecida, SP. Editora Santuário. 2020.</a:t>
            </a:r>
          </a:p>
          <a:p>
            <a:pPr>
              <a:buNone/>
            </a:pPr>
            <a:r>
              <a:rPr lang="pt-BR" dirty="0" smtClean="0"/>
              <a:t> </a:t>
            </a:r>
          </a:p>
          <a:p>
            <a:pPr lvl="0"/>
            <a:r>
              <a:rPr lang="pt-BR" dirty="0" smtClean="0"/>
              <a:t>Bíblia NTLH</a:t>
            </a:r>
          </a:p>
          <a:p>
            <a:pPr>
              <a:buNone/>
            </a:pPr>
            <a:r>
              <a:rPr lang="pt-BR" dirty="0" smtClean="0"/>
              <a:t> </a:t>
            </a:r>
          </a:p>
          <a:p>
            <a:pPr lvl="0"/>
            <a:r>
              <a:rPr lang="pt-BR" dirty="0" smtClean="0"/>
              <a:t>Texto extraído do livro "O AVESSO É O LADO CERTO" - Círculos Bíblicos sobre o Evangelho de Lucas. Autores: Carlos </a:t>
            </a:r>
            <a:r>
              <a:rPr lang="pt-BR" dirty="0" err="1" smtClean="0"/>
              <a:t>Mesters</a:t>
            </a:r>
            <a:r>
              <a:rPr lang="pt-BR" dirty="0" smtClean="0"/>
              <a:t> e Mercedes Lopes. Edição: CEBI e Paulinas.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 lvl="0"/>
            <a:r>
              <a:rPr lang="pt-BR" dirty="0" smtClean="0"/>
              <a:t>PIKAZA, </a:t>
            </a:r>
            <a:r>
              <a:rPr lang="pt-BR" dirty="0" err="1" smtClean="0"/>
              <a:t>Xabier</a:t>
            </a:r>
            <a:r>
              <a:rPr lang="pt-BR" dirty="0" smtClean="0"/>
              <a:t>. LOS ORIGENES DE JESUS. </a:t>
            </a:r>
            <a:r>
              <a:rPr lang="pt-BR" dirty="0" err="1" smtClean="0"/>
              <a:t>Ensayos</a:t>
            </a:r>
            <a:r>
              <a:rPr lang="pt-BR" dirty="0" smtClean="0"/>
              <a:t> de </a:t>
            </a:r>
            <a:r>
              <a:rPr lang="pt-BR" dirty="0" err="1" smtClean="0"/>
              <a:t>Cristologia</a:t>
            </a:r>
            <a:r>
              <a:rPr lang="pt-BR" dirty="0" smtClean="0"/>
              <a:t> </a:t>
            </a:r>
            <a:r>
              <a:rPr lang="pt-BR" dirty="0" err="1" smtClean="0"/>
              <a:t>Biblica</a:t>
            </a:r>
            <a:r>
              <a:rPr lang="pt-BR" dirty="0" smtClean="0"/>
              <a:t>. EDICIONES SIGÚEME - SALAMANCA – 1976.</a:t>
            </a:r>
          </a:p>
          <a:p>
            <a:endParaRPr lang="pt-BR" dirty="0" smtClean="0"/>
          </a:p>
          <a:p>
            <a:r>
              <a:rPr lang="pt-BR" dirty="0" smtClean="0"/>
              <a:t>HOORNAERT, Eduardo. Origens do Cristianismo. </a:t>
            </a:r>
            <a:r>
              <a:rPr lang="pt-BR" dirty="0" err="1" smtClean="0"/>
              <a:t>Paulus</a:t>
            </a:r>
            <a:r>
              <a:rPr lang="pt-BR" dirty="0" smtClean="0"/>
              <a:t>.</a:t>
            </a:r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143</Words>
  <Application>Microsoft Office PowerPoint</Application>
  <PresentationFormat>Apresentação na tela (4:3)</PresentationFormat>
  <Paragraphs>91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Tema do Office</vt:lpstr>
      <vt:lpstr>Slide 1</vt:lpstr>
      <vt:lpstr>Slide 2</vt:lpstr>
      <vt:lpstr>Slide 3</vt:lpstr>
      <vt:lpstr>Slide 4</vt:lpstr>
      <vt:lpstr>Contexto: </vt:lpstr>
      <vt:lpstr>Slide 6</vt:lpstr>
      <vt:lpstr>Slide 7</vt:lpstr>
      <vt:lpstr> Quem era João Batista? </vt:lpstr>
      <vt:lpstr>Slide 9</vt:lpstr>
      <vt:lpstr> Os quatro evangelhos falam de João Batista 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Para pensar</vt:lpstr>
      <vt:lpstr>Fontes de Pesquisa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João Batista</dc:title>
  <dc:creator>Jane</dc:creator>
  <cp:lastModifiedBy>Jane</cp:lastModifiedBy>
  <cp:revision>44</cp:revision>
  <dcterms:created xsi:type="dcterms:W3CDTF">2020-09-13T12:48:14Z</dcterms:created>
  <dcterms:modified xsi:type="dcterms:W3CDTF">2020-10-22T12:27:53Z</dcterms:modified>
</cp:coreProperties>
</file>